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5" r:id="rId6"/>
    <p:sldId id="263" r:id="rId7"/>
    <p:sldId id="259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3EFBCD-BE2E-4AB4-BFB2-3D814EA35F0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0DD830-AFA7-4099-8C0E-06EFD83CD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Дифференциация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r>
              <a:rPr lang="ru-RU" dirty="0" smtClean="0"/>
              <a:t>-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’]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581128"/>
            <a:ext cx="6400800" cy="1473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Трофимова Е.С. </a:t>
            </a:r>
          </a:p>
          <a:p>
            <a:r>
              <a:rPr lang="ru-RU" dirty="0" smtClean="0"/>
              <a:t>Учитель-логопед</a:t>
            </a:r>
          </a:p>
          <a:p>
            <a:r>
              <a:rPr lang="ru-RU" dirty="0" smtClean="0"/>
              <a:t>МКОУ «Специальная школа № 30»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3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52728"/>
          </a:xfrm>
        </p:spPr>
        <p:txBody>
          <a:bodyPr/>
          <a:lstStyle/>
          <a:p>
            <a:r>
              <a:rPr lang="ru-RU" dirty="0" smtClean="0"/>
              <a:t>«Собери слово»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27150"/>
            <a:ext cx="5340125" cy="36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708920"/>
            <a:ext cx="4836069" cy="45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423" y="1227236"/>
            <a:ext cx="7992888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Выполни задания моряка Андрея, и ты узнаешь, какие слова он загадал. Запиши получившиеся слова в пустые клеточки. Составь по 2—3 предложения с каждым словом. Какие ещё слова со звуком </a:t>
            </a:r>
            <a:r>
              <a:rPr lang="ru-RU" sz="1050" dirty="0" err="1" smtClean="0"/>
              <a:t>Рь</a:t>
            </a:r>
            <a:r>
              <a:rPr lang="ru-RU" sz="1050" dirty="0" smtClean="0"/>
              <a:t> о море и моряках ты знаешь</a:t>
            </a:r>
            <a:r>
              <a:rPr lang="ru-RU" sz="1050" dirty="0" smtClean="0"/>
              <a:t>?</a:t>
            </a:r>
          </a:p>
          <a:p>
            <a:r>
              <a:rPr lang="ru-RU" sz="1050" dirty="0" smtClean="0"/>
              <a:t> </a:t>
            </a:r>
            <a:endParaRPr lang="ru-RU" sz="1050" dirty="0" smtClean="0"/>
          </a:p>
          <a:p>
            <a:r>
              <a:rPr lang="ru-RU" sz="1050" b="1" dirty="0" smtClean="0"/>
              <a:t>Первый ход  </a:t>
            </a:r>
            <a:r>
              <a:rPr lang="ru-RU" sz="1050" dirty="0" smtClean="0"/>
              <a:t>— буква, отмеченная красной звёздочкой. Второй ход — две клетки вверх. Третий ход — три клетки вправо. Четвёртый ход — две клетки вниз. Пятый ход  — одна клетка вправо.</a:t>
            </a:r>
          </a:p>
          <a:p>
            <a:r>
              <a:rPr lang="ru-RU" sz="1050" b="1" dirty="0" smtClean="0"/>
              <a:t>Первый ход </a:t>
            </a:r>
            <a:r>
              <a:rPr lang="ru-RU" sz="1050" dirty="0" smtClean="0"/>
              <a:t>— буква, отмеченная зелёной звёздочкой. Второй ход  — три клетки вниз. Третий ход  — три клетки влево. Четвёртый ход — одна клетка вверх. Пятый ход  — одна клетка влево.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80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5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" dirty="0" smtClean="0"/>
              <a:t>На </a:t>
            </a:r>
            <a:r>
              <a:rPr lang="ru-RU" sz="1000" dirty="0"/>
              <a:t>горе, на горке горько ревёт Егорка.</a:t>
            </a:r>
          </a:p>
          <a:p>
            <a:pPr>
              <a:buNone/>
            </a:pPr>
            <a:r>
              <a:rPr lang="ru-RU" sz="1000" dirty="0"/>
              <a:t> </a:t>
            </a:r>
          </a:p>
          <a:p>
            <a:pPr>
              <a:buNone/>
            </a:pPr>
            <a:r>
              <a:rPr lang="ru-RU" sz="1000" dirty="0"/>
              <a:t>Бобр добр до бобрят.</a:t>
            </a:r>
          </a:p>
          <a:p>
            <a:pPr>
              <a:buNone/>
            </a:pPr>
            <a:r>
              <a:rPr lang="ru-RU" sz="1000" dirty="0"/>
              <a:t> </a:t>
            </a:r>
          </a:p>
          <a:p>
            <a:pPr>
              <a:buNone/>
            </a:pPr>
            <a:r>
              <a:rPr lang="ru-RU" sz="1000" dirty="0"/>
              <a:t>Пекарь Пётр пёк пирог.</a:t>
            </a:r>
          </a:p>
          <a:p>
            <a:pPr>
              <a:buNone/>
            </a:pPr>
            <a:r>
              <a:rPr lang="ru-RU" sz="1000" dirty="0"/>
              <a:t> </a:t>
            </a:r>
          </a:p>
          <a:p>
            <a:pPr>
              <a:buNone/>
            </a:pPr>
            <a:r>
              <a:rPr lang="ru-RU" sz="1000" dirty="0"/>
              <a:t>Перед коровой короб корок.</a:t>
            </a:r>
          </a:p>
          <a:p>
            <a:pPr>
              <a:buNone/>
            </a:pPr>
            <a:r>
              <a:rPr lang="ru-RU" sz="1000" dirty="0"/>
              <a:t> </a:t>
            </a:r>
          </a:p>
          <a:p>
            <a:pPr>
              <a:buNone/>
            </a:pPr>
            <a:r>
              <a:rPr lang="ru-RU" sz="1000" dirty="0"/>
              <a:t>Три вороны на воротах.</a:t>
            </a:r>
          </a:p>
          <a:p>
            <a:pPr>
              <a:buNone/>
            </a:pPr>
            <a:r>
              <a:rPr lang="ru-RU" sz="1000" dirty="0"/>
              <a:t> </a:t>
            </a:r>
          </a:p>
          <a:p>
            <a:pPr>
              <a:buNone/>
            </a:pPr>
            <a:r>
              <a:rPr lang="ru-RU" sz="1000" dirty="0"/>
              <a:t>На горе Арарат рвёт Варвара виноград.</a:t>
            </a:r>
          </a:p>
          <a:p>
            <a:pPr>
              <a:buNone/>
            </a:pPr>
            <a:r>
              <a:rPr lang="ru-RU" sz="1000" dirty="0"/>
              <a:t> </a:t>
            </a:r>
          </a:p>
          <a:p>
            <a:pPr>
              <a:buNone/>
            </a:pPr>
            <a:r>
              <a:rPr lang="ru-RU" sz="1000" dirty="0"/>
              <a:t>Три дроворуба на трёх дворах дрова рубят.</a:t>
            </a:r>
          </a:p>
          <a:p>
            <a:pPr>
              <a:buNone/>
            </a:pPr>
            <a:r>
              <a:rPr lang="ru-RU" sz="1000" dirty="0" smtClean="0"/>
              <a:t> </a:t>
            </a:r>
            <a:endParaRPr lang="ru-RU" sz="1000" dirty="0"/>
          </a:p>
          <a:p>
            <a:pPr>
              <a:buNone/>
            </a:pPr>
            <a:r>
              <a:rPr lang="ru-RU" sz="1000" dirty="0"/>
              <a:t>Крута гора, в горе — дыра, в дыре — кротовая нора</a:t>
            </a:r>
            <a:r>
              <a:rPr lang="ru-RU" sz="1000" dirty="0" smtClean="0"/>
              <a:t>.</a:t>
            </a:r>
            <a:endParaRPr lang="ru-RU" sz="1000" dirty="0"/>
          </a:p>
          <a:p>
            <a:pPr>
              <a:buNone/>
            </a:pPr>
            <a:endParaRPr lang="ru-RU" sz="1000" dirty="0"/>
          </a:p>
          <a:p>
            <a:pPr>
              <a:buNone/>
            </a:pPr>
            <a:r>
              <a:rPr lang="ru-RU" sz="1000" dirty="0"/>
              <a:t>Собирала Маргарита  </a:t>
            </a:r>
            <a:r>
              <a:rPr lang="ru-RU" sz="1000" dirty="0" err="1"/>
              <a:t>мapгapитки</a:t>
            </a:r>
            <a:r>
              <a:rPr lang="ru-RU" sz="1000" dirty="0"/>
              <a:t> на </a:t>
            </a:r>
            <a:r>
              <a:rPr lang="ru-RU" sz="1000" dirty="0" err="1"/>
              <a:t>гоpе</a:t>
            </a:r>
            <a:r>
              <a:rPr lang="ru-RU" sz="1000" dirty="0"/>
              <a:t>, </a:t>
            </a:r>
            <a:endParaRPr lang="ru-RU" sz="1000" dirty="0" smtClean="0"/>
          </a:p>
          <a:p>
            <a:pPr>
              <a:buNone/>
            </a:pPr>
            <a:r>
              <a:rPr lang="ru-RU" sz="1000" dirty="0" err="1" smtClean="0"/>
              <a:t>paстеpялa</a:t>
            </a:r>
            <a:r>
              <a:rPr lang="ru-RU" sz="1000" dirty="0" smtClean="0"/>
              <a:t> </a:t>
            </a:r>
            <a:r>
              <a:rPr lang="ru-RU" sz="1000" dirty="0" err="1"/>
              <a:t>Мapгapитa</a:t>
            </a:r>
            <a:r>
              <a:rPr lang="ru-RU" sz="1000" dirty="0"/>
              <a:t> </a:t>
            </a:r>
            <a:r>
              <a:rPr lang="ru-RU" sz="1000" dirty="0" err="1"/>
              <a:t>мapгapитки</a:t>
            </a:r>
            <a:r>
              <a:rPr lang="ru-RU" sz="1000" dirty="0"/>
              <a:t> на </a:t>
            </a:r>
            <a:r>
              <a:rPr lang="ru-RU" sz="1000" dirty="0" err="1"/>
              <a:t>тpaве</a:t>
            </a:r>
            <a:r>
              <a:rPr lang="ru-RU" sz="1000" dirty="0"/>
              <a:t>.</a:t>
            </a:r>
          </a:p>
          <a:p>
            <a:pPr>
              <a:buNone/>
            </a:pPr>
            <a:endParaRPr lang="ru-RU" sz="1000" dirty="0"/>
          </a:p>
          <a:p>
            <a:pPr>
              <a:buNone/>
            </a:pPr>
            <a:r>
              <a:rPr lang="ru-RU" sz="1000" dirty="0"/>
              <a:t>Четыре </a:t>
            </a:r>
            <a:r>
              <a:rPr lang="ru-RU" sz="1000" dirty="0" err="1"/>
              <a:t>чеpненьких</a:t>
            </a:r>
            <a:r>
              <a:rPr lang="ru-RU" sz="1000" dirty="0"/>
              <a:t> </a:t>
            </a:r>
            <a:r>
              <a:rPr lang="ru-RU" sz="1000" dirty="0" err="1"/>
              <a:t>чумазеньких</a:t>
            </a:r>
            <a:r>
              <a:rPr lang="ru-RU" sz="1000" dirty="0"/>
              <a:t> </a:t>
            </a:r>
            <a:r>
              <a:rPr lang="ru-RU" sz="1000" dirty="0" err="1"/>
              <a:t>чеpтенка</a:t>
            </a:r>
            <a:r>
              <a:rPr lang="ru-RU" sz="1000" dirty="0"/>
              <a:t> чертили </a:t>
            </a: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черными </a:t>
            </a:r>
            <a:r>
              <a:rPr lang="ru-RU" sz="1000" dirty="0"/>
              <a:t>чернилами чертеж</a:t>
            </a:r>
            <a:r>
              <a:rPr lang="ru-RU" sz="1000" dirty="0" smtClean="0"/>
              <a:t>.</a:t>
            </a:r>
            <a:endParaRPr lang="ru-RU" sz="1000" dirty="0"/>
          </a:p>
          <a:p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У </a:t>
            </a:r>
            <a:r>
              <a:rPr lang="ru-RU" sz="1000" dirty="0"/>
              <a:t>нас на дворе-подворье погода </a:t>
            </a:r>
            <a:r>
              <a:rPr lang="ru-RU" sz="1000" dirty="0" err="1"/>
              <a:t>размокропогодилась</a:t>
            </a:r>
            <a:r>
              <a:rPr lang="ru-RU" sz="1000" dirty="0" smtClean="0"/>
              <a:t>.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Пекарь пёк пироги в печи.</a:t>
            </a:r>
          </a:p>
          <a:p>
            <a:endParaRPr lang="ru-RU" sz="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Набор скороговорок для дифференциации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r>
              <a:rPr lang="ru-RU" dirty="0" smtClean="0"/>
              <a:t>-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’]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628800"/>
            <a:ext cx="3384376" cy="48245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Съел молодец тридцать три пирога с пирогом, да все с творогом.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На дворе — трава, на траве — дрова; не руби дрова на траве двора!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Архип осип,   Осип охрип. Архип охрип,   Осип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осип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Сыпь песочек в чёрненький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черепочек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Три вороны — на воротах, три сороки — на пороге.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Тридцать три вагона в ряд тараторят, тарахтят.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Тридцать три трубача трубят тревогу.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У Риты растут маргаритки, а у Бориса — барбарис.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Я вкруг погреба хожу, всё про погреб говорю.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У барана рога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скручены-перекручены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верчены-переверчены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У бобра шапка добра, а у бобрят богаче наряд.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Ехал Грека через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pеку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, видит Грека в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pеке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pак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. Сунул Грека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pуку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pеку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pак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за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pуку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Греку - цап!</a:t>
            </a:r>
          </a:p>
          <a:p>
            <a:endParaRPr lang="ru-RU" sz="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1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8" t="8014" r="4629" b="3778"/>
          <a:stretch/>
        </p:blipFill>
        <p:spPr bwMode="auto">
          <a:xfrm>
            <a:off x="683568" y="2204864"/>
            <a:ext cx="3771901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8" t="5335" r="5730" b="4023"/>
          <a:stretch/>
        </p:blipFill>
        <p:spPr bwMode="auto">
          <a:xfrm>
            <a:off x="5118490" y="2221125"/>
            <a:ext cx="3456384" cy="427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6847" y="2854871"/>
            <a:ext cx="1410791" cy="944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Заборчик.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 Улыбнуться (зубы сомкнуты и видны). Удерживать губы в таком положении</a:t>
            </a:r>
            <a:r>
              <a:rPr lang="ru-RU" dirty="0" smtClean="0"/>
              <a:t>.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8166" y="2418817"/>
            <a:ext cx="1356344" cy="1232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dirty="0">
              <a:solidFill>
                <a:schemeClr val="tx1"/>
              </a:solidFill>
            </a:endParaRPr>
          </a:p>
          <a:p>
            <a:r>
              <a:rPr lang="ru-RU" sz="800" dirty="0" smtClean="0">
                <a:solidFill>
                  <a:schemeClr val="tx1"/>
                </a:solidFill>
              </a:rPr>
              <a:t>2. Лопаточка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Рот открыть. Положить широкий расслабленный язык на </a:t>
            </a:r>
            <a:r>
              <a:rPr lang="ru-RU" sz="900" dirty="0" smtClean="0">
                <a:solidFill>
                  <a:schemeClr val="tx1"/>
                </a:solidFill>
              </a:rPr>
              <a:t>нижнюю</a:t>
            </a:r>
            <a:r>
              <a:rPr lang="ru-RU" sz="800" dirty="0" smtClean="0">
                <a:solidFill>
                  <a:schemeClr val="tx1"/>
                </a:solidFill>
              </a:rPr>
              <a:t> губу.</a:t>
            </a:r>
            <a:endParaRPr lang="ru-RU" sz="8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14" y="4258668"/>
            <a:ext cx="21605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461" y="4157035"/>
            <a:ext cx="216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14" y="5681439"/>
            <a:ext cx="21605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61248"/>
            <a:ext cx="2159841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090" y="3140968"/>
            <a:ext cx="1503489" cy="5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8852" y="3228494"/>
            <a:ext cx="1296491" cy="3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510" y="4516603"/>
            <a:ext cx="1952006" cy="65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69862"/>
            <a:ext cx="1666177" cy="97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61248"/>
            <a:ext cx="1793329" cy="76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886" y="5419996"/>
            <a:ext cx="21605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02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332656"/>
            <a:ext cx="5626968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Выявление артикуляционных различий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204864"/>
            <a:ext cx="8424935" cy="442535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Описание правильной артикуляции звука [Р</a:t>
            </a:r>
            <a:r>
              <a:rPr lang="ru-RU" dirty="0" smtClean="0"/>
              <a:t>]:</a:t>
            </a:r>
          </a:p>
          <a:p>
            <a:r>
              <a:rPr lang="ru-RU" dirty="0" smtClean="0"/>
              <a:t> </a:t>
            </a:r>
            <a:r>
              <a:rPr lang="ru-RU" dirty="0"/>
              <a:t>Губы: открыты. </a:t>
            </a:r>
            <a:endParaRPr lang="ru-RU" dirty="0" smtClean="0"/>
          </a:p>
          <a:p>
            <a:r>
              <a:rPr lang="ru-RU" dirty="0" smtClean="0"/>
              <a:t>Зубы</a:t>
            </a:r>
            <a:r>
              <a:rPr lang="ru-RU" dirty="0"/>
              <a:t>: разомкнуты. </a:t>
            </a:r>
            <a:endParaRPr lang="ru-RU" dirty="0" smtClean="0"/>
          </a:p>
          <a:p>
            <a:r>
              <a:rPr lang="ru-RU" dirty="0" smtClean="0"/>
              <a:t>Язык</a:t>
            </a:r>
            <a:r>
              <a:rPr lang="ru-RU" dirty="0"/>
              <a:t>: кончик языка поднят к альвеолам (бугоркам за верхними зубами), боковые края прижаты к верхним коренным зубам, </a:t>
            </a:r>
            <a:r>
              <a:rPr lang="ru-RU" dirty="0" err="1"/>
              <a:t>переднесредняя</a:t>
            </a:r>
            <a:r>
              <a:rPr lang="ru-RU" dirty="0"/>
              <a:t> часть спинки языка слегка прогибается, задняя часть приподнимается к мягкому небу. </a:t>
            </a:r>
            <a:endParaRPr lang="ru-RU" dirty="0" smtClean="0"/>
          </a:p>
          <a:p>
            <a:r>
              <a:rPr lang="ru-RU" dirty="0" smtClean="0"/>
              <a:t>Воздушная </a:t>
            </a:r>
            <a:r>
              <a:rPr lang="ru-RU" dirty="0"/>
              <a:t>струя: проходит посередине и  с силой подается на кончик языка, заставляя его вибрировать. </a:t>
            </a:r>
            <a:endParaRPr lang="ru-RU" dirty="0" smtClean="0"/>
          </a:p>
          <a:p>
            <a:r>
              <a:rPr lang="ru-RU" dirty="0" smtClean="0"/>
              <a:t>Голосовые </a:t>
            </a:r>
            <a:r>
              <a:rPr lang="ru-RU" dirty="0"/>
              <a:t>складки: колеблются, производя голос.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Мягкий </a:t>
            </a:r>
            <a:r>
              <a:rPr lang="ru-RU" dirty="0"/>
              <a:t>звук [</a:t>
            </a:r>
            <a:r>
              <a:rPr lang="ru-RU" dirty="0" smtClean="0"/>
              <a:t>Р</a:t>
            </a:r>
            <a:r>
              <a:rPr lang="en-US" dirty="0" smtClean="0"/>
              <a:t>’</a:t>
            </a:r>
            <a:r>
              <a:rPr lang="ru-RU" dirty="0" smtClean="0"/>
              <a:t>] </a:t>
            </a:r>
            <a:r>
              <a:rPr lang="ru-RU" dirty="0"/>
              <a:t>отличается от твердого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r>
              <a:rPr lang="ru-RU" dirty="0" smtClean="0"/>
              <a:t> дополнительным </a:t>
            </a:r>
            <a:r>
              <a:rPr lang="ru-RU" dirty="0"/>
              <a:t>подъемом средней части спинки языка к твердому нёбу.</a:t>
            </a:r>
          </a:p>
          <a:p>
            <a:endParaRPr lang="ru-RU" dirty="0"/>
          </a:p>
        </p:txBody>
      </p:sp>
      <p:pic>
        <p:nvPicPr>
          <p:cNvPr id="1027" name="Picture 3" descr="C:\Users\rusxaker\Desktop\Информатика Трофимова 11А\zvuk-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usxaker\Desktop\Информатика Трофимова 11А\zvuk-r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5" y="11663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326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для дифференциации в слогах</a:t>
            </a:r>
            <a:endParaRPr lang="ru-RU" dirty="0"/>
          </a:p>
        </p:txBody>
      </p:sp>
      <p:pic>
        <p:nvPicPr>
          <p:cNvPr id="4" name="Объект 3" descr="http://festival.1september.ru/articles/577885/img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27" y="5157192"/>
            <a:ext cx="47625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estival.1september.ru/articles/577885/img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476250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77627" y="20608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Ра-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ра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-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ра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 - начинается игра</a:t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r>
              <a:rPr lang="ru-RU" dirty="0" err="1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Ро-ро-ро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 - у нас новое перо</a:t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r>
              <a:rPr lang="ru-RU" dirty="0" err="1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Ры-ры-ры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 - у мальчика шары</a:t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Ре-ре-ре - стоит дом на горе</a:t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r>
              <a:rPr lang="ru-RU" dirty="0" err="1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Ри-ри-ри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 - на ветках снегири</a:t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Ра-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ра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-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ра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тебе спать пора</a:t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82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1" cy="428133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ра</a:t>
            </a:r>
            <a:r>
              <a:rPr lang="ru-RU" b="1" dirty="0" smtClean="0"/>
              <a:t>—</a:t>
            </a:r>
            <a:r>
              <a:rPr lang="ru-RU" b="1" dirty="0" err="1" smtClean="0"/>
              <a:t>ря</a:t>
            </a:r>
            <a:endParaRPr lang="ru-RU" dirty="0" smtClean="0"/>
          </a:p>
          <a:p>
            <a:r>
              <a:rPr lang="ru-RU" dirty="0" smtClean="0"/>
              <a:t>рад—ряд;  рады—рядом</a:t>
            </a:r>
            <a:r>
              <a:rPr lang="ru-RU" dirty="0"/>
              <a:t>;</a:t>
            </a:r>
            <a:r>
              <a:rPr lang="ru-RU" dirty="0" smtClean="0"/>
              <a:t> Нюра—Варя; Жора—Боря;  кора—корявый; парад—наряд; гора—горячий</a:t>
            </a:r>
            <a:r>
              <a:rPr lang="ru-RU" dirty="0"/>
              <a:t>;</a:t>
            </a:r>
            <a:r>
              <a:rPr lang="ru-RU" dirty="0" smtClean="0"/>
              <a:t>  парадный—нарядный; дыра—дырявый</a:t>
            </a:r>
            <a:r>
              <a:rPr lang="ru-RU" dirty="0"/>
              <a:t>;</a:t>
            </a:r>
            <a:r>
              <a:rPr lang="ru-RU" dirty="0" smtClean="0"/>
              <a:t> играть—нырять.</a:t>
            </a:r>
          </a:p>
          <a:p>
            <a:r>
              <a:rPr lang="ru-RU" b="1" dirty="0" err="1" smtClean="0"/>
              <a:t>ро</a:t>
            </a:r>
            <a:r>
              <a:rPr lang="ru-RU" b="1" dirty="0" smtClean="0"/>
              <a:t>—рё</a:t>
            </a:r>
            <a:endParaRPr lang="ru-RU" dirty="0" smtClean="0"/>
          </a:p>
          <a:p>
            <a:r>
              <a:rPr lang="ru-RU" dirty="0" smtClean="0"/>
              <a:t>роза—берёза; рожки—серёжки; воронка—верёвка</a:t>
            </a:r>
            <a:r>
              <a:rPr lang="ru-RU" dirty="0"/>
              <a:t>;</a:t>
            </a:r>
            <a:r>
              <a:rPr lang="ru-RU" dirty="0" smtClean="0"/>
              <a:t> морозы—берёзы; робкий—рёбрышко; коровка—Бурёнка; народ—вперёд; порог—ларёк.</a:t>
            </a:r>
          </a:p>
          <a:p>
            <a:r>
              <a:rPr lang="ru-RU" b="1" dirty="0" err="1" smtClean="0"/>
              <a:t>ру</a:t>
            </a:r>
            <a:r>
              <a:rPr lang="ru-RU" b="1" dirty="0" smtClean="0"/>
              <a:t>—</a:t>
            </a:r>
            <a:r>
              <a:rPr lang="ru-RU" b="1" dirty="0" err="1" smtClean="0"/>
              <a:t>рю</a:t>
            </a:r>
            <a:endParaRPr lang="ru-RU" b="1" dirty="0" smtClean="0"/>
          </a:p>
          <a:p>
            <a:r>
              <a:rPr lang="ru-RU" dirty="0" smtClean="0"/>
              <a:t>беру—варю; берусь—борюсь; рукав—рюкзак; руки—брюки; рубка—рюмка; сахару—пахарю; круг—крюк; фрукты—урюк; стручок—крючок.</a:t>
            </a:r>
          </a:p>
          <a:p>
            <a:r>
              <a:rPr lang="ru-RU" b="1" dirty="0" err="1" smtClean="0"/>
              <a:t>ры</a:t>
            </a:r>
            <a:r>
              <a:rPr lang="ru-RU" b="1" dirty="0" smtClean="0"/>
              <a:t>—</a:t>
            </a:r>
            <a:r>
              <a:rPr lang="ru-RU" b="1" dirty="0" err="1" smtClean="0"/>
              <a:t>ри</a:t>
            </a:r>
            <a:endParaRPr lang="ru-RU" dirty="0" smtClean="0"/>
          </a:p>
          <a:p>
            <a:r>
              <a:rPr lang="ru-RU" dirty="0" smtClean="0"/>
              <a:t>горы—гористый; куры—курица; пары—парить; пожары—пожарить; рыбки—грибки; рысь—рис; корыто—Рита; рычать—кричать; шары—шарики; комары—комарики.</a:t>
            </a:r>
          </a:p>
          <a:p>
            <a:r>
              <a:rPr lang="ru-RU" b="1" dirty="0" err="1" smtClean="0"/>
              <a:t>р</a:t>
            </a:r>
            <a:r>
              <a:rPr lang="ru-RU" b="1" dirty="0" smtClean="0"/>
              <a:t> —</a:t>
            </a:r>
            <a:r>
              <a:rPr lang="ru-RU" b="1" dirty="0" err="1" smtClean="0"/>
              <a:t>рь</a:t>
            </a:r>
            <a:endParaRPr lang="ru-RU" dirty="0" smtClean="0"/>
          </a:p>
          <a:p>
            <a:r>
              <a:rPr lang="ru-RU" dirty="0" smtClean="0"/>
              <a:t> жар—жарь; удар—ударь; сыр—пузырь; хор—хорь</a:t>
            </a:r>
            <a:r>
              <a:rPr lang="ru-RU" dirty="0"/>
              <a:t>;</a:t>
            </a:r>
            <a:r>
              <a:rPr lang="ru-RU" dirty="0" smtClean="0"/>
              <a:t> горка—горько; зорко—зорька;</a:t>
            </a:r>
            <a:r>
              <a:rPr lang="ru-RU" dirty="0"/>
              <a:t> </a:t>
            </a:r>
            <a:r>
              <a:rPr lang="ru-RU" dirty="0" smtClean="0"/>
              <a:t>дверной—дверь; букварный—букварь; январский—январь.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для дифференциации в словах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63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«Весёлый поезд»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17" t="28811" r="417" b="4240"/>
          <a:stretch/>
        </p:blipFill>
        <p:spPr bwMode="auto">
          <a:xfrm>
            <a:off x="0" y="3501008"/>
            <a:ext cx="4565674" cy="316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230"/>
          <a:stretch/>
        </p:blipFill>
        <p:spPr bwMode="auto">
          <a:xfrm>
            <a:off x="4788024" y="3501007"/>
            <a:ext cx="4156049" cy="30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021" b="94864" l="3223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400600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285307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Помоги пассажирам отправиться в путешествие на весёлом поезде. Назови каждого пассажира, выделяя </a:t>
            </a:r>
            <a:r>
              <a:rPr lang="en-US" sz="1200" dirty="0" smtClean="0"/>
              <a:t>[</a:t>
            </a:r>
            <a:r>
              <a:rPr lang="ru-RU" sz="1200" dirty="0" smtClean="0"/>
              <a:t>Р</a:t>
            </a:r>
            <a:r>
              <a:rPr lang="en-US" sz="1200" dirty="0" smtClean="0"/>
              <a:t>]</a:t>
            </a:r>
            <a:r>
              <a:rPr lang="ru-RU" sz="1200" dirty="0" smtClean="0"/>
              <a:t> и </a:t>
            </a:r>
            <a:r>
              <a:rPr lang="en-US" sz="1200" dirty="0" smtClean="0"/>
              <a:t>[</a:t>
            </a:r>
            <a:r>
              <a:rPr lang="ru-RU" sz="1200" dirty="0" smtClean="0"/>
              <a:t>Р</a:t>
            </a:r>
            <a:r>
              <a:rPr lang="en-US" sz="1200" dirty="0" smtClean="0"/>
              <a:t>’]</a:t>
            </a:r>
            <a:r>
              <a:rPr lang="ru-RU" sz="1200" dirty="0" smtClean="0"/>
              <a:t>. Определи количество слогов в каждом слове, и ты узнаешь, кто в каком вагоне поедет (количество слогов в слове совпадает с количеством окошек вагончика).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50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«Найди слово»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5673"/>
            <a:ext cx="3615254" cy="39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690" y="2060848"/>
            <a:ext cx="3868663" cy="185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1814" y="3623306"/>
            <a:ext cx="3728417" cy="290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62880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Назови картинки, выделяя звук </a:t>
            </a:r>
            <a:r>
              <a:rPr lang="en-US" sz="1200" dirty="0" smtClean="0"/>
              <a:t>[</a:t>
            </a:r>
            <a:r>
              <a:rPr lang="ru-RU" sz="1200" dirty="0" smtClean="0"/>
              <a:t>Р</a:t>
            </a:r>
            <a:r>
              <a:rPr lang="en-US" sz="1200" dirty="0" smtClean="0"/>
              <a:t>]</a:t>
            </a:r>
            <a:r>
              <a:rPr lang="ru-RU" sz="1200" dirty="0"/>
              <a:t> </a:t>
            </a:r>
            <a:r>
              <a:rPr lang="ru-RU" sz="1200" dirty="0" smtClean="0"/>
              <a:t>или </a:t>
            </a:r>
            <a:r>
              <a:rPr lang="en-US" sz="1200" dirty="0" smtClean="0"/>
              <a:t>[</a:t>
            </a:r>
            <a:r>
              <a:rPr lang="ru-RU" sz="1200" dirty="0" smtClean="0"/>
              <a:t>Р</a:t>
            </a:r>
            <a:r>
              <a:rPr lang="en-US" sz="1200" dirty="0" smtClean="0"/>
              <a:t>’]</a:t>
            </a:r>
            <a:r>
              <a:rPr lang="ru-RU" sz="1200" dirty="0" smtClean="0"/>
              <a:t>. Найди слова, в которых звуки находятся в начале (в середине, в конце). </a:t>
            </a:r>
            <a:r>
              <a:rPr lang="ru-RU" sz="1200" dirty="0" smtClean="0"/>
              <a:t> </a:t>
            </a:r>
            <a:r>
              <a:rPr lang="ru-RU" sz="1200" dirty="0" smtClean="0"/>
              <a:t>Составь предложение с каждым словом — названием картинки. Придумай свои примеры слов для каждой схемы</a:t>
            </a:r>
            <a:r>
              <a:rPr lang="ru-RU" sz="1200" dirty="0" smtClean="0"/>
              <a:t>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2767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Раскрась звуковую схему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8548"/>
            <a:ext cx="3999649" cy="432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28548"/>
            <a:ext cx="3851920" cy="441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87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6032"/>
            <a:ext cx="8229600" cy="1252728"/>
          </a:xfrm>
        </p:spPr>
        <p:txBody>
          <a:bodyPr/>
          <a:lstStyle/>
          <a:p>
            <a:r>
              <a:rPr lang="ru-RU" dirty="0" smtClean="0"/>
              <a:t>«Собери слово»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5904656" cy="4293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3860" y="112474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Выполни задания Змея-Горыныча, и ты узнаешь, какие слова он загадал. Запиши получившиеся слова в пустые клеточки. Составь по 2—3 предложения с каждым словом.</a:t>
            </a:r>
          </a:p>
          <a:p>
            <a:r>
              <a:rPr lang="ru-RU" sz="1200" dirty="0" smtClean="0"/>
              <a:t> </a:t>
            </a:r>
            <a:r>
              <a:rPr lang="ru-RU" sz="1200" b="1" dirty="0" smtClean="0"/>
              <a:t>Первый ход </a:t>
            </a:r>
            <a:r>
              <a:rPr lang="ru-RU" sz="1200" dirty="0" smtClean="0"/>
              <a:t>— буква, отмеченная красной звездочкой. Второй ход — четыре клетки вправо. Третий ход — две клетки вниз. Четвертый ход — две клетки вниз. Пятый ход — одна клетка влево. Шестой ход — три клетки вверх.</a:t>
            </a:r>
          </a:p>
          <a:p>
            <a:r>
              <a:rPr lang="ru-RU" sz="1200" b="1" dirty="0" smtClean="0"/>
              <a:t>Первый ход </a:t>
            </a:r>
            <a:r>
              <a:rPr lang="ru-RU" sz="1200" dirty="0" smtClean="0"/>
              <a:t>— буква, отмеченная зеленой звездочкой. Второй ход — одна клетка вниз. Третий ход — одна клетка вправо. Четвертый ход — две клетки вверх. Пятый ход — одна клетка влево. Шестой ход — одна клетка вверх.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72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472</TotalTime>
  <Words>876</Words>
  <Application>Microsoft Office PowerPoint</Application>
  <PresentationFormat>Экран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Дифференциация [Р]-[Р’]</vt:lpstr>
      <vt:lpstr>Артикуляционная гимнастика </vt:lpstr>
      <vt:lpstr>    Выявление артикуляционных различий </vt:lpstr>
      <vt:lpstr>Упражнения для дифференциации в слогах</vt:lpstr>
      <vt:lpstr>Упражнения для дифференциации в словах </vt:lpstr>
      <vt:lpstr>«Весёлый поезд»</vt:lpstr>
      <vt:lpstr>«Найди слово»</vt:lpstr>
      <vt:lpstr>Раскрась звуковую схему</vt:lpstr>
      <vt:lpstr>«Собери слово»</vt:lpstr>
      <vt:lpstr>«Собери слово»</vt:lpstr>
      <vt:lpstr>Набор скороговорок для дифференциации [Р]-[Р’]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[Р]-[Р’]</dc:title>
  <dc:creator>123</dc:creator>
  <cp:lastModifiedBy>Natali</cp:lastModifiedBy>
  <cp:revision>22</cp:revision>
  <dcterms:created xsi:type="dcterms:W3CDTF">2016-04-07T10:54:10Z</dcterms:created>
  <dcterms:modified xsi:type="dcterms:W3CDTF">2017-04-27T04:11:45Z</dcterms:modified>
</cp:coreProperties>
</file>